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64" r:id="rId2"/>
    <p:sldId id="300" r:id="rId3"/>
    <p:sldId id="268" r:id="rId4"/>
    <p:sldId id="289" r:id="rId5"/>
    <p:sldId id="277" r:id="rId6"/>
    <p:sldId id="290" r:id="rId7"/>
    <p:sldId id="291" r:id="rId8"/>
    <p:sldId id="294" r:id="rId9"/>
    <p:sldId id="339" r:id="rId10"/>
    <p:sldId id="340" r:id="rId11"/>
    <p:sldId id="341" r:id="rId12"/>
    <p:sldId id="296" r:id="rId13"/>
    <p:sldId id="270" r:id="rId14"/>
    <p:sldId id="327" r:id="rId15"/>
    <p:sldId id="328" r:id="rId16"/>
    <p:sldId id="329" r:id="rId17"/>
    <p:sldId id="307" r:id="rId18"/>
    <p:sldId id="308" r:id="rId19"/>
    <p:sldId id="309" r:id="rId20"/>
    <p:sldId id="310" r:id="rId21"/>
    <p:sldId id="311" r:id="rId22"/>
    <p:sldId id="312" r:id="rId23"/>
    <p:sldId id="348" r:id="rId24"/>
    <p:sldId id="349" r:id="rId25"/>
    <p:sldId id="351" r:id="rId26"/>
    <p:sldId id="306" r:id="rId27"/>
    <p:sldId id="352" r:id="rId28"/>
    <p:sldId id="345" r:id="rId29"/>
    <p:sldId id="346" r:id="rId30"/>
    <p:sldId id="347" r:id="rId31"/>
    <p:sldId id="315" r:id="rId32"/>
    <p:sldId id="316" r:id="rId33"/>
    <p:sldId id="317" r:id="rId34"/>
    <p:sldId id="318" r:id="rId35"/>
    <p:sldId id="319" r:id="rId36"/>
    <p:sldId id="320" r:id="rId37"/>
    <p:sldId id="324" r:id="rId38"/>
    <p:sldId id="321" r:id="rId39"/>
    <p:sldId id="322" r:id="rId40"/>
    <p:sldId id="323" r:id="rId41"/>
    <p:sldId id="325" r:id="rId42"/>
    <p:sldId id="331" r:id="rId43"/>
    <p:sldId id="332" r:id="rId44"/>
    <p:sldId id="333" r:id="rId45"/>
    <p:sldId id="330" r:id="rId46"/>
    <p:sldId id="326" r:id="rId47"/>
    <p:sldId id="334" r:id="rId48"/>
    <p:sldId id="337" r:id="rId49"/>
    <p:sldId id="336" r:id="rId50"/>
    <p:sldId id="313" r:id="rId51"/>
    <p:sldId id="293" r:id="rId52"/>
    <p:sldId id="305" r:id="rId53"/>
    <p:sldId id="278" r:id="rId54"/>
    <p:sldId id="284" r:id="rId55"/>
    <p:sldId id="266" r:id="rId56"/>
    <p:sldId id="267" r:id="rId5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43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5C9B1-D448-4B03-A3E5-D98300775707}" type="datetimeFigureOut">
              <a:rPr lang="es-MX" smtClean="0"/>
              <a:t>27/07/2022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A7272-2278-42D4-8234-44106597817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7610193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5C9B1-D448-4B03-A3E5-D98300775707}" type="datetimeFigureOut">
              <a:rPr lang="es-MX" smtClean="0"/>
              <a:t>27/07/2022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A7272-2278-42D4-8234-44106597817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2240269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5C9B1-D448-4B03-A3E5-D98300775707}" type="datetimeFigureOut">
              <a:rPr lang="es-MX" smtClean="0"/>
              <a:t>27/07/2022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A7272-2278-42D4-8234-44106597817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1953393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5C9B1-D448-4B03-A3E5-D98300775707}" type="datetimeFigureOut">
              <a:rPr lang="es-MX" smtClean="0"/>
              <a:t>27/07/2022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A7272-2278-42D4-8234-44106597817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9179645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5C9B1-D448-4B03-A3E5-D98300775707}" type="datetimeFigureOut">
              <a:rPr lang="es-MX" smtClean="0"/>
              <a:t>27/07/2022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A7272-2278-42D4-8234-44106597817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5403502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5C9B1-D448-4B03-A3E5-D98300775707}" type="datetimeFigureOut">
              <a:rPr lang="es-MX" smtClean="0"/>
              <a:t>27/07/2022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A7272-2278-42D4-8234-44106597817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8409891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5C9B1-D448-4B03-A3E5-D98300775707}" type="datetimeFigureOut">
              <a:rPr lang="es-MX" smtClean="0"/>
              <a:t>27/07/2022</a:t>
            </a:fld>
            <a:endParaRPr lang="es-MX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A7272-2278-42D4-8234-44106597817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31204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5C9B1-D448-4B03-A3E5-D98300775707}" type="datetimeFigureOut">
              <a:rPr lang="es-MX" smtClean="0"/>
              <a:t>27/07/2022</a:t>
            </a:fld>
            <a:endParaRPr lang="es-MX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A7272-2278-42D4-8234-44106597817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7449633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5C9B1-D448-4B03-A3E5-D98300775707}" type="datetimeFigureOut">
              <a:rPr lang="es-MX" smtClean="0"/>
              <a:t>27/07/2022</a:t>
            </a:fld>
            <a:endParaRPr lang="es-MX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A7272-2278-42D4-8234-44106597817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259952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5C9B1-D448-4B03-A3E5-D98300775707}" type="datetimeFigureOut">
              <a:rPr lang="es-MX" smtClean="0"/>
              <a:t>27/07/2022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A7272-2278-42D4-8234-44106597817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678112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5C9B1-D448-4B03-A3E5-D98300775707}" type="datetimeFigureOut">
              <a:rPr lang="es-MX" smtClean="0"/>
              <a:t>27/07/2022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A7272-2278-42D4-8234-44106597817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208697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E5C9B1-D448-4B03-A3E5-D98300775707}" type="datetimeFigureOut">
              <a:rPr lang="es-MX" smtClean="0"/>
              <a:t>27/07/2022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CA7272-2278-42D4-8234-44106597817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9740527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2367560" y="4380301"/>
            <a:ext cx="738553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MX" sz="3600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Implementación </a:t>
            </a:r>
          </a:p>
          <a:p>
            <a:pPr algn="ctr"/>
            <a:r>
              <a:rPr lang="es-MX" sz="3600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de la Plataforma de Distribución de Recursos a Municipios y Entidades</a:t>
            </a:r>
          </a:p>
        </p:txBody>
      </p:sp>
      <p:sp>
        <p:nvSpPr>
          <p:cNvPr id="14" name="Rectángulo 13"/>
          <p:cNvSpPr/>
          <p:nvPr/>
        </p:nvSpPr>
        <p:spPr>
          <a:xfrm>
            <a:off x="9210891" y="6401577"/>
            <a:ext cx="13003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>
                <a:solidFill>
                  <a:srgbClr val="E10C14"/>
                </a:solidFill>
                <a:latin typeface="Arial"/>
                <a:ea typeface="Arial"/>
                <a:cs typeface="Arial"/>
                <a:sym typeface="Arial"/>
              </a:rPr>
              <a:t>Julio 2022</a:t>
            </a:r>
            <a:endParaRPr lang="es-MX" dirty="0"/>
          </a:p>
        </p:txBody>
      </p:sp>
      <p:sp>
        <p:nvSpPr>
          <p:cNvPr id="16" name="Rectángulo 15"/>
          <p:cNvSpPr/>
          <p:nvPr/>
        </p:nvSpPr>
        <p:spPr>
          <a:xfrm>
            <a:off x="4296027" y="3719311"/>
            <a:ext cx="376096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800" b="1" dirty="0">
                <a:solidFill>
                  <a:srgbClr val="E10C14"/>
                </a:solidFill>
                <a:latin typeface="Arial"/>
                <a:ea typeface="Arial"/>
                <a:cs typeface="Arial"/>
                <a:sym typeface="Arial"/>
              </a:rPr>
              <a:t>Propuesta de Diseño</a:t>
            </a:r>
            <a:endParaRPr lang="es-MX" sz="2800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4232" y="1052181"/>
            <a:ext cx="5319816" cy="2529361"/>
          </a:xfrm>
          <a:prstGeom prst="rect">
            <a:avLst/>
          </a:prstGeom>
        </p:spPr>
      </p:pic>
      <p:cxnSp>
        <p:nvCxnSpPr>
          <p:cNvPr id="13" name="Conector recto 12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5" name="Conector recto 14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8" name="Rectángulo 17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901933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6EA45B64-6AD1-4D6C-9C76-C89E50229A8B}"/>
              </a:ext>
            </a:extLst>
          </p:cNvPr>
          <p:cNvSpPr/>
          <p:nvPr/>
        </p:nvSpPr>
        <p:spPr>
          <a:xfrm>
            <a:off x="58189" y="22694"/>
            <a:ext cx="2723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Alerta de Confirmación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2026"/>
            <a:ext cx="12192000" cy="6155388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DA9B76F2-F6B7-42C5-993B-D62DEEC06A8A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598916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6EA45B64-6AD1-4D6C-9C76-C89E50229A8B}"/>
              </a:ext>
            </a:extLst>
          </p:cNvPr>
          <p:cNvSpPr/>
          <p:nvPr/>
        </p:nvSpPr>
        <p:spPr>
          <a:xfrm>
            <a:off x="58189" y="22694"/>
            <a:ext cx="24160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Alerta no autorizado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2026"/>
            <a:ext cx="12192000" cy="6155388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DA9B76F2-F6B7-42C5-993B-D62DEEC06A8A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642946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Conector recto 40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Conector recto 41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4" name="Rectángulo 43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6" name="Imagen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  <p:sp>
        <p:nvSpPr>
          <p:cNvPr id="49" name="Google Shape;107;p2">
            <a:extLst>
              <a:ext uri="{FF2B5EF4-FFF2-40B4-BE49-F238E27FC236}">
                <a16:creationId xmlns:a16="http://schemas.microsoft.com/office/drawing/2014/main" id="{A7A07BE9-5213-4D5A-9C43-96D45C6371B9}"/>
              </a:ext>
            </a:extLst>
          </p:cNvPr>
          <p:cNvSpPr txBox="1"/>
          <p:nvPr/>
        </p:nvSpPr>
        <p:spPr>
          <a:xfrm>
            <a:off x="3969327" y="2861396"/>
            <a:ext cx="6513272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ES" sz="4400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MODULO </a:t>
            </a:r>
            <a:r>
              <a:rPr lang="es-ES" sz="4400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DAMOP</a:t>
            </a:r>
            <a:endParaRPr lang="es-ES" sz="4400" b="1" dirty="0">
              <a:solidFill>
                <a:srgbClr val="E10C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7313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ángulo 17"/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Art14 Fracc. I CPH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F5AD0E3A-1054-4504-9D8E-892D0332E70B}"/>
              </a:ext>
            </a:extLst>
          </p:cNvPr>
          <p:cNvSpPr/>
          <p:nvPr/>
        </p:nvSpPr>
        <p:spPr>
          <a:xfrm>
            <a:off x="15984" y="5843397"/>
            <a:ext cx="2536715" cy="1000506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grpSp>
        <p:nvGrpSpPr>
          <p:cNvPr id="2" name="Grupo 1"/>
          <p:cNvGrpSpPr/>
          <p:nvPr/>
        </p:nvGrpSpPr>
        <p:grpSpPr>
          <a:xfrm>
            <a:off x="58187" y="438905"/>
            <a:ext cx="12146420" cy="6132376"/>
            <a:chOff x="58187" y="438905"/>
            <a:chExt cx="12146420" cy="6132376"/>
          </a:xfrm>
        </p:grpSpPr>
        <p:pic>
          <p:nvPicPr>
            <p:cNvPr id="4" name="Imagen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187" y="438905"/>
              <a:ext cx="12146420" cy="6132376"/>
            </a:xfrm>
            <a:prstGeom prst="rect">
              <a:avLst/>
            </a:prstGeom>
          </p:spPr>
        </p:pic>
        <p:pic>
          <p:nvPicPr>
            <p:cNvPr id="5" name="Imagen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5742" y="1847907"/>
              <a:ext cx="543734" cy="10874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85654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ángulo 17"/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Art14 Fracc. I CPH</a:t>
            </a: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F5AD0E3A-1054-4504-9D8E-892D0332E70B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grpSp>
        <p:nvGrpSpPr>
          <p:cNvPr id="3" name="Grupo 2"/>
          <p:cNvGrpSpPr/>
          <p:nvPr/>
        </p:nvGrpSpPr>
        <p:grpSpPr>
          <a:xfrm>
            <a:off x="58186" y="409226"/>
            <a:ext cx="12128463" cy="6123310"/>
            <a:chOff x="58186" y="409226"/>
            <a:chExt cx="12128463" cy="6123310"/>
          </a:xfrm>
        </p:grpSpPr>
        <p:pic>
          <p:nvPicPr>
            <p:cNvPr id="2" name="Imagen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186" y="409226"/>
              <a:ext cx="12128463" cy="6123310"/>
            </a:xfrm>
            <a:prstGeom prst="rect">
              <a:avLst/>
            </a:prstGeom>
          </p:spPr>
        </p:pic>
        <p:pic>
          <p:nvPicPr>
            <p:cNvPr id="5" name="Imagen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5267" y="1816157"/>
              <a:ext cx="543734" cy="10874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55627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ángulo 17"/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Art14 Fracc. I CPH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F5AD0E3A-1054-4504-9D8E-892D0332E70B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grpSp>
        <p:nvGrpSpPr>
          <p:cNvPr id="3" name="Grupo 2"/>
          <p:cNvGrpSpPr/>
          <p:nvPr/>
        </p:nvGrpSpPr>
        <p:grpSpPr>
          <a:xfrm>
            <a:off x="58187" y="376854"/>
            <a:ext cx="12039094" cy="6078190"/>
            <a:chOff x="58187" y="376854"/>
            <a:chExt cx="12039094" cy="6078190"/>
          </a:xfrm>
        </p:grpSpPr>
        <p:pic>
          <p:nvPicPr>
            <p:cNvPr id="2" name="Imagen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187" y="376854"/>
              <a:ext cx="12039094" cy="6078190"/>
            </a:xfrm>
            <a:prstGeom prst="rect">
              <a:avLst/>
            </a:prstGeom>
          </p:spPr>
        </p:pic>
        <p:pic>
          <p:nvPicPr>
            <p:cNvPr id="5" name="Imagen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5742" y="1765357"/>
              <a:ext cx="543734" cy="10874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96541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ángulo 17"/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Art14 Fracc. I CPH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F5AD0E3A-1054-4504-9D8E-892D0332E70B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grpSp>
        <p:nvGrpSpPr>
          <p:cNvPr id="3" name="Grupo 2"/>
          <p:cNvGrpSpPr/>
          <p:nvPr/>
        </p:nvGrpSpPr>
        <p:grpSpPr>
          <a:xfrm>
            <a:off x="58187" y="409226"/>
            <a:ext cx="12036370" cy="6076815"/>
            <a:chOff x="58187" y="409226"/>
            <a:chExt cx="12036370" cy="6076815"/>
          </a:xfrm>
        </p:grpSpPr>
        <p:pic>
          <p:nvPicPr>
            <p:cNvPr id="2" name="Imagen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187" y="409226"/>
              <a:ext cx="12036370" cy="6076815"/>
            </a:xfrm>
            <a:prstGeom prst="rect">
              <a:avLst/>
            </a:prstGeom>
          </p:spPr>
        </p:pic>
        <p:pic>
          <p:nvPicPr>
            <p:cNvPr id="5" name="Imagen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8917" y="1800282"/>
              <a:ext cx="543734" cy="10874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2768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ángulo 17"/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Art14 Fracc. </a:t>
            </a:r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II </a:t>
            </a:r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CPH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F5AD0E3A-1054-4504-9D8E-892D0332E70B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grpSp>
        <p:nvGrpSpPr>
          <p:cNvPr id="3" name="Grupo 2"/>
          <p:cNvGrpSpPr/>
          <p:nvPr/>
        </p:nvGrpSpPr>
        <p:grpSpPr>
          <a:xfrm>
            <a:off x="58186" y="441599"/>
            <a:ext cx="11972249" cy="6044442"/>
            <a:chOff x="58186" y="441599"/>
            <a:chExt cx="11972249" cy="6044442"/>
          </a:xfrm>
        </p:grpSpPr>
        <p:pic>
          <p:nvPicPr>
            <p:cNvPr id="2" name="Imagen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186" y="441599"/>
              <a:ext cx="11972249" cy="6044442"/>
            </a:xfrm>
            <a:prstGeom prst="rect">
              <a:avLst/>
            </a:prstGeom>
          </p:spPr>
        </p:pic>
        <p:pic>
          <p:nvPicPr>
            <p:cNvPr id="5" name="Imagen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6217" y="1828857"/>
              <a:ext cx="543734" cy="10874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96392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ángulo 17"/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Art14 Fracc. II CPH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F5AD0E3A-1054-4504-9D8E-892D0332E70B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grpSp>
        <p:nvGrpSpPr>
          <p:cNvPr id="3" name="Grupo 2"/>
          <p:cNvGrpSpPr/>
          <p:nvPr/>
        </p:nvGrpSpPr>
        <p:grpSpPr>
          <a:xfrm>
            <a:off x="113732" y="409226"/>
            <a:ext cx="11974974" cy="6045818"/>
            <a:chOff x="113732" y="409226"/>
            <a:chExt cx="11974974" cy="6045818"/>
          </a:xfrm>
        </p:grpSpPr>
        <p:pic>
          <p:nvPicPr>
            <p:cNvPr id="2" name="Imagen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732" y="409226"/>
              <a:ext cx="11974974" cy="6045818"/>
            </a:xfrm>
            <a:prstGeom prst="rect">
              <a:avLst/>
            </a:prstGeom>
          </p:spPr>
        </p:pic>
        <p:pic>
          <p:nvPicPr>
            <p:cNvPr id="5" name="Imagen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0192" y="1790757"/>
              <a:ext cx="543734" cy="10874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65689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ángulo 17"/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Art14 Fracc. II CPH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F5AD0E3A-1054-4504-9D8E-892D0332E70B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grpSp>
        <p:nvGrpSpPr>
          <p:cNvPr id="3" name="Grupo 2"/>
          <p:cNvGrpSpPr/>
          <p:nvPr/>
        </p:nvGrpSpPr>
        <p:grpSpPr>
          <a:xfrm>
            <a:off x="58187" y="441599"/>
            <a:ext cx="12018294" cy="6067689"/>
            <a:chOff x="58187" y="441599"/>
            <a:chExt cx="12018294" cy="6067689"/>
          </a:xfrm>
        </p:grpSpPr>
        <p:pic>
          <p:nvPicPr>
            <p:cNvPr id="2" name="Imagen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187" y="441599"/>
              <a:ext cx="12018294" cy="6067689"/>
            </a:xfrm>
            <a:prstGeom prst="rect">
              <a:avLst/>
            </a:prstGeom>
          </p:spPr>
        </p:pic>
        <p:pic>
          <p:nvPicPr>
            <p:cNvPr id="5" name="Imagen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9867" y="1835207"/>
              <a:ext cx="543734" cy="10874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55703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Conector recto 40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Conector recto 41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4" name="Rectángulo 43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6" name="Imagen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  <p:sp>
        <p:nvSpPr>
          <p:cNvPr id="49" name="Google Shape;107;p2">
            <a:extLst>
              <a:ext uri="{FF2B5EF4-FFF2-40B4-BE49-F238E27FC236}">
                <a16:creationId xmlns:a16="http://schemas.microsoft.com/office/drawing/2014/main" id="{A7A07BE9-5213-4D5A-9C43-96D45C6371B9}"/>
              </a:ext>
            </a:extLst>
          </p:cNvPr>
          <p:cNvSpPr txBox="1"/>
          <p:nvPr/>
        </p:nvSpPr>
        <p:spPr>
          <a:xfrm>
            <a:off x="3718113" y="2861396"/>
            <a:ext cx="6513272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ES" sz="4400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FUNCIONES</a:t>
            </a:r>
          </a:p>
        </p:txBody>
      </p:sp>
    </p:spTree>
    <p:extLst>
      <p:ext uri="{BB962C8B-B14F-4D97-AF65-F5344CB8AC3E}">
        <p14:creationId xmlns:p14="http://schemas.microsoft.com/office/powerpoint/2010/main" val="722087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ángulo 17"/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Art14 Fracc. </a:t>
            </a:r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III </a:t>
            </a:r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CPH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F5AD0E3A-1054-4504-9D8E-892D0332E70B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grpSp>
        <p:nvGrpSpPr>
          <p:cNvPr id="2" name="Grupo 1"/>
          <p:cNvGrpSpPr/>
          <p:nvPr/>
        </p:nvGrpSpPr>
        <p:grpSpPr>
          <a:xfrm>
            <a:off x="58186" y="516396"/>
            <a:ext cx="11977585" cy="6047136"/>
            <a:chOff x="58186" y="516396"/>
            <a:chExt cx="11977585" cy="6047136"/>
          </a:xfrm>
        </p:grpSpPr>
        <p:pic>
          <p:nvPicPr>
            <p:cNvPr id="3" name="Imagen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186" y="516396"/>
              <a:ext cx="11977585" cy="6047136"/>
            </a:xfrm>
            <a:prstGeom prst="rect">
              <a:avLst/>
            </a:prstGeom>
          </p:spPr>
        </p:pic>
        <p:pic>
          <p:nvPicPr>
            <p:cNvPr id="5" name="Imagen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9867" y="1914582"/>
              <a:ext cx="543734" cy="10874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29412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ángulo 17"/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Art14 Fracc. III CPH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F5AD0E3A-1054-4504-9D8E-892D0332E70B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grpSp>
        <p:nvGrpSpPr>
          <p:cNvPr id="3" name="Grupo 2"/>
          <p:cNvGrpSpPr/>
          <p:nvPr/>
        </p:nvGrpSpPr>
        <p:grpSpPr>
          <a:xfrm>
            <a:off x="58186" y="441599"/>
            <a:ext cx="12095039" cy="6106435"/>
            <a:chOff x="58186" y="441599"/>
            <a:chExt cx="12095039" cy="6106435"/>
          </a:xfrm>
        </p:grpSpPr>
        <p:pic>
          <p:nvPicPr>
            <p:cNvPr id="2" name="Imagen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186" y="441599"/>
              <a:ext cx="12095039" cy="6106435"/>
            </a:xfrm>
            <a:prstGeom prst="rect">
              <a:avLst/>
            </a:prstGeom>
          </p:spPr>
        </p:pic>
        <p:pic>
          <p:nvPicPr>
            <p:cNvPr id="5" name="Imagen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9867" y="1857432"/>
              <a:ext cx="543734" cy="10874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07122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ángulo 17"/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Art14 Fracc. III CPH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F5AD0E3A-1054-4504-9D8E-892D0332E70B}"/>
              </a:ext>
            </a:extLst>
          </p:cNvPr>
          <p:cNvSpPr/>
          <p:nvPr/>
        </p:nvSpPr>
        <p:spPr>
          <a:xfrm>
            <a:off x="15984" y="5831724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grpSp>
        <p:nvGrpSpPr>
          <p:cNvPr id="5" name="Grupo 4"/>
          <p:cNvGrpSpPr/>
          <p:nvPr/>
        </p:nvGrpSpPr>
        <p:grpSpPr>
          <a:xfrm>
            <a:off x="58186" y="424973"/>
            <a:ext cx="12020529" cy="6068817"/>
            <a:chOff x="58186" y="424973"/>
            <a:chExt cx="12020529" cy="6068817"/>
          </a:xfrm>
        </p:grpSpPr>
        <p:pic>
          <p:nvPicPr>
            <p:cNvPr id="2" name="Imagen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186" y="424973"/>
              <a:ext cx="12020529" cy="6068817"/>
            </a:xfrm>
            <a:prstGeom prst="rect">
              <a:avLst/>
            </a:prstGeom>
          </p:spPr>
        </p:pic>
        <p:pic>
          <p:nvPicPr>
            <p:cNvPr id="3" name="Imagen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9866" y="1831239"/>
              <a:ext cx="563577" cy="11271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36647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ángulo 17"/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UMA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6854"/>
            <a:ext cx="12192000" cy="6155388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F5AD0E3A-1054-4504-9D8E-892D0332E70B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514734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6854"/>
            <a:ext cx="12192000" cy="6155388"/>
          </a:xfrm>
          <a:prstGeom prst="rect">
            <a:avLst/>
          </a:prstGeom>
        </p:spPr>
      </p:pic>
      <p:sp>
        <p:nvSpPr>
          <p:cNvPr id="18" name="Rectángulo 17"/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Inflación y Crecimiento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F5AD0E3A-1054-4504-9D8E-892D0332E70B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549833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ángulo 17"/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Inflación y Crecimiento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6854"/>
            <a:ext cx="12192000" cy="6155388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F5AD0E3A-1054-4504-9D8E-892D0332E70B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10832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Estatales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9226"/>
            <a:ext cx="12192000" cy="6155388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069111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Presupuesto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6854"/>
            <a:ext cx="12192000" cy="6155388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8888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Calculo Participaciones </a:t>
            </a:r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Federal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6854"/>
            <a:ext cx="12192000" cy="6155388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44001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Calculo Participaciones Federal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6854"/>
            <a:ext cx="12192000" cy="6155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737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ángulo 21"/>
          <p:cNvSpPr/>
          <p:nvPr/>
        </p:nvSpPr>
        <p:spPr>
          <a:xfrm>
            <a:off x="646288" y="1750"/>
            <a:ext cx="8130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Login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2892"/>
            <a:ext cx="12192000" cy="6390289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5A757C21-3FFA-411F-A46F-2CA84D7A3A9B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86807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Calculo Participaciones Federal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6854"/>
            <a:ext cx="12192000" cy="6155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386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6854"/>
            <a:ext cx="12192000" cy="6155388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</a:t>
            </a:r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Federales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972030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Federales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6854"/>
            <a:ext cx="12192000" cy="6155388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639018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Federales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6854"/>
            <a:ext cx="12192000" cy="6155388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528401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Federales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6854"/>
            <a:ext cx="12192000" cy="6155388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316923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Federales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6854"/>
            <a:ext cx="12192000" cy="6155388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61898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Federales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8301"/>
            <a:ext cx="12192000" cy="6155388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388147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Federales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6854"/>
            <a:ext cx="12192000" cy="6155388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103255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Federales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6854"/>
            <a:ext cx="12192000" cy="6155388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-642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157475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Federales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8301"/>
            <a:ext cx="12192000" cy="6155388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-642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856083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6EA45B64-6AD1-4D6C-9C76-C89E50229A8B}"/>
              </a:ext>
            </a:extLst>
          </p:cNvPr>
          <p:cNvSpPr/>
          <p:nvPr/>
        </p:nvSpPr>
        <p:spPr>
          <a:xfrm>
            <a:off x="58189" y="22694"/>
            <a:ext cx="24247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TimeOff LockScreen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4A189F24-4EA8-4442-8EED-E17BEF4726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5537"/>
            <a:ext cx="12192000" cy="6155388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DA9B76F2-F6B7-42C5-993B-D62DEEC06A8A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875769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Federales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-642" y="584835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288147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58187" y="7522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Aportaciones Estatales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  <a:p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-642" y="584835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186624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Aportaciones Estatales</a:t>
            </a: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-642" y="584835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482631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Aportaciones Estatales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-642" y="584835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70830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Aportaciones Estatales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-642" y="584835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789197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Aportaciones Estatales</a:t>
            </a: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-642" y="584835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124036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Aportaciones Estatales</a:t>
            </a: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-642" y="584835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51458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Aportaciones Estatales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-642" y="584835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683993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Aportaciones Estatales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-642" y="584835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207386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Aportaciones Federales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-642" y="584835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72160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2026"/>
            <a:ext cx="12192000" cy="6155388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58189" y="22694"/>
            <a:ext cx="13773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Calendario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110985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Conector recto 40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Conector recto 41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4" name="Rectángulo 43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6" name="Imagen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  <p:sp>
        <p:nvSpPr>
          <p:cNvPr id="49" name="Google Shape;107;p2">
            <a:extLst>
              <a:ext uri="{FF2B5EF4-FFF2-40B4-BE49-F238E27FC236}">
                <a16:creationId xmlns:a16="http://schemas.microsoft.com/office/drawing/2014/main" id="{A7A07BE9-5213-4D5A-9C43-96D45C6371B9}"/>
              </a:ext>
            </a:extLst>
          </p:cNvPr>
          <p:cNvSpPr txBox="1"/>
          <p:nvPr/>
        </p:nvSpPr>
        <p:spPr>
          <a:xfrm>
            <a:off x="3418854" y="2922762"/>
            <a:ext cx="6513272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ES" sz="4400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PERFIL ANALISTA</a:t>
            </a:r>
            <a:endParaRPr lang="es-ES" sz="4400" b="1" dirty="0">
              <a:solidFill>
                <a:srgbClr val="E10C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889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ángulo 17"/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Perfil Analista CPH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60906C55-3BFD-4024-BC6C-4BEE17417AFE}"/>
              </a:ext>
            </a:extLst>
          </p:cNvPr>
          <p:cNvSpPr/>
          <p:nvPr/>
        </p:nvSpPr>
        <p:spPr>
          <a:xfrm>
            <a:off x="58187" y="586740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76987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Conector recto 40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Conector recto 41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4" name="Rectángulo 43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6" name="Imagen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  <p:sp>
        <p:nvSpPr>
          <p:cNvPr id="49" name="Google Shape;107;p2">
            <a:extLst>
              <a:ext uri="{FF2B5EF4-FFF2-40B4-BE49-F238E27FC236}">
                <a16:creationId xmlns:a16="http://schemas.microsoft.com/office/drawing/2014/main" id="{A7A07BE9-5213-4D5A-9C43-96D45C6371B9}"/>
              </a:ext>
            </a:extLst>
          </p:cNvPr>
          <p:cNvSpPr txBox="1"/>
          <p:nvPr/>
        </p:nvSpPr>
        <p:spPr>
          <a:xfrm>
            <a:off x="2839364" y="2630354"/>
            <a:ext cx="6513272" cy="1446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es-ES" sz="4400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CONSULTAS Y REPORTES</a:t>
            </a:r>
          </a:p>
        </p:txBody>
      </p:sp>
    </p:spTree>
    <p:extLst>
      <p:ext uri="{BB962C8B-B14F-4D97-AF65-F5344CB8AC3E}">
        <p14:creationId xmlns:p14="http://schemas.microsoft.com/office/powerpoint/2010/main" val="2753814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51697" y="20912"/>
            <a:ext cx="323760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Estadísticas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477C199-4EBE-4CF8-AF90-8BC39DAB78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0244"/>
            <a:ext cx="12176016" cy="6147318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63D88ACF-2A80-4394-98BA-A2C8007F0ED6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686164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ángulo 11">
            <a:extLst>
              <a:ext uri="{FF2B5EF4-FFF2-40B4-BE49-F238E27FC236}">
                <a16:creationId xmlns:a16="http://schemas.microsoft.com/office/drawing/2014/main" id="{16D3D90D-35CE-4D6C-848C-49997707D777}"/>
              </a:ext>
            </a:extLst>
          </p:cNvPr>
          <p:cNvSpPr/>
          <p:nvPr/>
        </p:nvSpPr>
        <p:spPr>
          <a:xfrm>
            <a:off x="58189" y="36556"/>
            <a:ext cx="30618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DESCARGA EXCEL Y PDF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8F3E9254-6F6C-4F39-8B8C-F7D1E2F205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6639" y="609600"/>
            <a:ext cx="5578098" cy="5818829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D3876B8F-6CDF-47F4-8CE7-12BDA89083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086" y="609600"/>
            <a:ext cx="6058064" cy="5818829"/>
          </a:xfrm>
          <a:prstGeom prst="rect">
            <a:avLst/>
          </a:prstGeom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8C44C1D9-121F-404E-89DD-24694C29F55B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4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84378386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241;p10"/>
          <p:cNvSpPr txBox="1"/>
          <p:nvPr/>
        </p:nvSpPr>
        <p:spPr>
          <a:xfrm>
            <a:off x="2919358" y="1507688"/>
            <a:ext cx="5675000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es-ES" sz="3200" b="1" dirty="0">
                <a:solidFill>
                  <a:srgbClr val="E10C14"/>
                </a:solidFill>
                <a:latin typeface="Arial"/>
                <a:ea typeface="Arial"/>
                <a:cs typeface="Arial"/>
                <a:sym typeface="Arial"/>
              </a:rPr>
              <a:t>Preguntas y Respuestas</a:t>
            </a:r>
            <a:endParaRPr sz="3200" b="1" dirty="0">
              <a:solidFill>
                <a:srgbClr val="E10C1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243;p10"/>
          <p:cNvSpPr/>
          <p:nvPr/>
        </p:nvSpPr>
        <p:spPr>
          <a:xfrm>
            <a:off x="7673182" y="4203844"/>
            <a:ext cx="2168352" cy="433470"/>
          </a:xfrm>
          <a:prstGeom prst="homePlate">
            <a:avLst>
              <a:gd name="adj" fmla="val 50000"/>
            </a:avLst>
          </a:prstGeom>
          <a:solidFill>
            <a:schemeClr val="accent4">
              <a:lumMod val="75000"/>
            </a:schemeClr>
          </a:solidFill>
          <a:ln w="571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algn="ctr"/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244;p10"/>
          <p:cNvSpPr/>
          <p:nvPr/>
        </p:nvSpPr>
        <p:spPr>
          <a:xfrm>
            <a:off x="5740952" y="4203844"/>
            <a:ext cx="2168352" cy="433470"/>
          </a:xfrm>
          <a:prstGeom prst="homePlate">
            <a:avLst>
              <a:gd name="adj" fmla="val 50000"/>
            </a:avLst>
          </a:prstGeom>
          <a:solidFill>
            <a:srgbClr val="E10C14"/>
          </a:solidFill>
          <a:ln w="571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algn="ctr"/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245;p10"/>
          <p:cNvSpPr/>
          <p:nvPr/>
        </p:nvSpPr>
        <p:spPr>
          <a:xfrm>
            <a:off x="3889698" y="4203844"/>
            <a:ext cx="2087375" cy="433470"/>
          </a:xfrm>
          <a:custGeom>
            <a:avLst/>
            <a:gdLst/>
            <a:ahLst/>
            <a:cxnLst/>
            <a:rect l="l" t="t" r="r" b="b"/>
            <a:pathLst>
              <a:path w="2596355" h="532518" extrusionOk="0">
                <a:moveTo>
                  <a:pt x="0" y="0"/>
                </a:moveTo>
                <a:lnTo>
                  <a:pt x="2330096" y="0"/>
                </a:lnTo>
                <a:lnTo>
                  <a:pt x="2596355" y="266259"/>
                </a:lnTo>
                <a:lnTo>
                  <a:pt x="2330096" y="532518"/>
                </a:lnTo>
                <a:lnTo>
                  <a:pt x="0" y="532518"/>
                </a:lnTo>
                <a:lnTo>
                  <a:pt x="266259" y="26625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 w="571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algn="ctr"/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246;p10"/>
          <p:cNvSpPr/>
          <p:nvPr/>
        </p:nvSpPr>
        <p:spPr>
          <a:xfrm>
            <a:off x="2038443" y="4203844"/>
            <a:ext cx="2087375" cy="433470"/>
          </a:xfrm>
          <a:custGeom>
            <a:avLst/>
            <a:gdLst/>
            <a:ahLst/>
            <a:cxnLst/>
            <a:rect l="l" t="t" r="r" b="b"/>
            <a:pathLst>
              <a:path w="2596355" h="532518" extrusionOk="0">
                <a:moveTo>
                  <a:pt x="0" y="0"/>
                </a:moveTo>
                <a:lnTo>
                  <a:pt x="2330096" y="0"/>
                </a:lnTo>
                <a:lnTo>
                  <a:pt x="2596355" y="266259"/>
                </a:lnTo>
                <a:lnTo>
                  <a:pt x="2330096" y="532518"/>
                </a:lnTo>
                <a:lnTo>
                  <a:pt x="0" y="532518"/>
                </a:lnTo>
                <a:lnTo>
                  <a:pt x="266259" y="266259"/>
                </a:lnTo>
                <a:lnTo>
                  <a:pt x="0" y="0"/>
                </a:lnTo>
                <a:close/>
              </a:path>
            </a:pathLst>
          </a:custGeom>
          <a:solidFill>
            <a:srgbClr val="E10C14"/>
          </a:solidFill>
          <a:ln w="571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algn="ctr"/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3" name="Conector recto 12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8" name="Conector recto 17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0" name="Rectángulo 19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22" name="Imagen 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43493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252;p11"/>
          <p:cNvSpPr txBox="1"/>
          <p:nvPr/>
        </p:nvSpPr>
        <p:spPr>
          <a:xfrm>
            <a:off x="1983761" y="1920119"/>
            <a:ext cx="7813595" cy="29682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algn="ctr">
              <a:buClr>
                <a:srgbClr val="E10C14"/>
              </a:buClr>
              <a:buSzPts val="8000"/>
            </a:pPr>
            <a:r>
              <a:rPr lang="es-ES" sz="7200" b="1" dirty="0">
                <a:solidFill>
                  <a:srgbClr val="E10C14"/>
                </a:solidFill>
                <a:latin typeface="Arial"/>
                <a:ea typeface="Arial"/>
                <a:cs typeface="Arial"/>
                <a:sym typeface="Arial"/>
              </a:rPr>
              <a:t>GRACIAS </a:t>
            </a:r>
            <a:endParaRPr sz="1600" dirty="0"/>
          </a:p>
          <a:p>
            <a:pPr algn="ctr">
              <a:buClr>
                <a:srgbClr val="E10C14"/>
              </a:buClr>
              <a:buSzPts val="8000"/>
            </a:pPr>
            <a:r>
              <a:rPr lang="es-ES" sz="7200" b="1" dirty="0">
                <a:solidFill>
                  <a:srgbClr val="E10C14"/>
                </a:solidFill>
                <a:latin typeface="Arial"/>
                <a:ea typeface="Arial"/>
                <a:cs typeface="Arial"/>
                <a:sym typeface="Arial"/>
              </a:rPr>
              <a:t>POR SU TIEMPO</a:t>
            </a:r>
            <a:endParaRPr sz="7200" b="1" dirty="0">
              <a:solidFill>
                <a:srgbClr val="E10C1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" name="Conector recto 12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" name="Conector recto 13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6" name="Rectángulo 15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8" name="Imagen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916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ángulo 12">
            <a:extLst>
              <a:ext uri="{FF2B5EF4-FFF2-40B4-BE49-F238E27FC236}">
                <a16:creationId xmlns:a16="http://schemas.microsoft.com/office/drawing/2014/main" id="{6551CC26-D7AA-48F6-9B6E-B08E2B49DE7E}"/>
              </a:ext>
            </a:extLst>
          </p:cNvPr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Alertas Perfil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21312840-E3FB-4FEA-84CB-ABF8D6558FC2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499353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>
            <a:extLst>
              <a:ext uri="{FF2B5EF4-FFF2-40B4-BE49-F238E27FC236}">
                <a16:creationId xmlns:a16="http://schemas.microsoft.com/office/drawing/2014/main" id="{48DB2C11-3AF4-425D-86BD-5207C0736664}"/>
              </a:ext>
            </a:extLst>
          </p:cNvPr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Notificaciones </a:t>
            </a:r>
            <a:r>
              <a:rPr lang="es-MX" b="1" dirty="0" err="1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Push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60CE092-3B24-4430-B6B0-B97BE4B7BB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6854"/>
            <a:ext cx="12192000" cy="6155388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DFA69D5C-EE63-4FDA-A175-A126E4575714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120360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EC740AB2-6961-4D92-9042-82DEBE326636}"/>
              </a:ext>
            </a:extLst>
          </p:cNvPr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Buzón Notificaciones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444E7800-3977-4B6A-8F09-E8162EC41C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5882"/>
            <a:ext cx="12192000" cy="6155388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66D34967-0A41-4337-A177-CFF088A8FC3C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84502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6EA45B64-6AD1-4D6C-9C76-C89E50229A8B}"/>
              </a:ext>
            </a:extLst>
          </p:cNvPr>
          <p:cNvSpPr/>
          <p:nvPr/>
        </p:nvSpPr>
        <p:spPr>
          <a:xfrm>
            <a:off x="58189" y="22694"/>
            <a:ext cx="25442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Agregar Comentarios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2026"/>
            <a:ext cx="12192000" cy="6155388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DA9B76F2-F6B7-42C5-993B-D62DEEC06A8A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33847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2592</TotalTime>
  <Words>165</Words>
  <Application>Microsoft Office PowerPoint</Application>
  <PresentationFormat>Panorámica</PresentationFormat>
  <Paragraphs>60</Paragraphs>
  <Slides>56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56</vt:i4>
      </vt:variant>
    </vt:vector>
  </HeadingPairs>
  <TitlesOfParts>
    <vt:vector size="60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LENOVO</dc:creator>
  <cp:lastModifiedBy>inifap.gob.mx</cp:lastModifiedBy>
  <cp:revision>133</cp:revision>
  <dcterms:created xsi:type="dcterms:W3CDTF">2022-07-07T14:54:04Z</dcterms:created>
  <dcterms:modified xsi:type="dcterms:W3CDTF">2022-07-27T17:17:24Z</dcterms:modified>
</cp:coreProperties>
</file>